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63" r:id="rId4"/>
    <p:sldId id="259" r:id="rId5"/>
    <p:sldId id="264" r:id="rId6"/>
    <p:sldId id="265" r:id="rId7"/>
    <p:sldId id="262" r:id="rId8"/>
    <p:sldId id="266" r:id="rId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948A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14" name="כותרת 13"/>
          <p:cNvSpPr>
            <a:spLocks noGrp="1"/>
          </p:cNvSpPr>
          <p:nvPr>
            <p:ph type="ctrTitle"/>
          </p:nvPr>
        </p:nvSpPr>
        <p:spPr>
          <a:xfrm>
            <a:off x="1432560" y="359898"/>
            <a:ext cx="7406640" cy="1472184"/>
          </a:xfrm>
        </p:spPr>
        <p:txBody>
          <a:bodyPr anchor="b"/>
          <a:lstStyle>
            <a:lvl1pPr algn="l">
              <a:defRPr/>
            </a:lvl1pPr>
            <a:extLst/>
          </a:lstStyle>
          <a:p>
            <a:r>
              <a:rPr kumimoji="0" lang="he-IL" smtClean="0"/>
              <a:t>לחץ כדי לערוך סגנון כותרת של תבנית בסיס</a:t>
            </a:r>
            <a:endParaRPr kumimoji="0" lang="en-US"/>
          </a:p>
        </p:txBody>
      </p:sp>
      <p:sp>
        <p:nvSpPr>
          <p:cNvPr id="22" name="כותרת משנה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7" name="מציין מיקום של תאריך 6"/>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20" name="מציין מיקום של כותרת תחתונה 19"/>
          <p:cNvSpPr>
            <a:spLocks noGrp="1"/>
          </p:cNvSpPr>
          <p:nvPr>
            <p:ph type="ftr" sz="quarter" idx="11"/>
          </p:nvPr>
        </p:nvSpPr>
        <p:spPr/>
        <p:txBody>
          <a:bodyPr/>
          <a:lstStyle>
            <a:extLst/>
          </a:lstStyle>
          <a:p>
            <a:endParaRPr lang="he-IL"/>
          </a:p>
        </p:txBody>
      </p:sp>
      <p:sp>
        <p:nvSpPr>
          <p:cNvPr id="10" name="מציין מיקום של מספר שקופית 9"/>
          <p:cNvSpPr>
            <a:spLocks noGrp="1"/>
          </p:cNvSpPr>
          <p:nvPr>
            <p:ph type="sldNum" sz="quarter" idx="12"/>
          </p:nvPr>
        </p:nvSpPr>
        <p:spPr/>
        <p:txBody>
          <a:bodyPr/>
          <a:lstStyle>
            <a:extLst/>
          </a:lstStyle>
          <a:p>
            <a:fld id="{78B0CA4F-876A-4E72-B4BC-72D5A14D3B98}" type="slidenum">
              <a:rPr lang="he-IL" smtClean="0"/>
              <a:t>‹#›</a:t>
            </a:fld>
            <a:endParaRPr lang="he-IL"/>
          </a:p>
        </p:txBody>
      </p:sp>
      <p:sp>
        <p:nvSpPr>
          <p:cNvPr id="8" name="אליפסה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אליפסה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78B0CA4F-876A-4E72-B4BC-72D5A14D3B98}"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58000" y="274639"/>
            <a:ext cx="1828800" cy="5851525"/>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1143000" y="274640"/>
            <a:ext cx="55626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78B0CA4F-876A-4E72-B4BC-72D5A14D3B98}"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78B0CA4F-876A-4E72-B4BC-72D5A14D3B98}"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7" name="מלבן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78B0CA4F-876A-4E72-B4BC-72D5A14D3B98}" type="slidenum">
              <a:rPr lang="he-IL" smtClean="0"/>
              <a:t>‹#›</a:t>
            </a:fld>
            <a:endParaRPr lang="he-IL"/>
          </a:p>
        </p:txBody>
      </p:sp>
      <p:sp>
        <p:nvSpPr>
          <p:cNvPr id="10" name="מלבן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אליפסה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אליפסה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320"/>
            <a:ext cx="7498080"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78B0CA4F-876A-4E72-B4BC-72D5A14D3B98}"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78B0CA4F-876A-4E72-B4BC-72D5A14D3B98}"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320"/>
            <a:ext cx="7498080" cy="1143000"/>
          </a:xfrm>
        </p:spPr>
        <p:txBody>
          <a:bodyPr anchor="ct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78B0CA4F-876A-4E72-B4BC-72D5A14D3B98}"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מלבן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מציין מיקום של תאריך 1"/>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78B0CA4F-876A-4E72-B4BC-72D5A14D3B98}" type="slidenum">
              <a:rPr lang="he-IL" smtClean="0"/>
              <a:t>‹#›</a:t>
            </a:fld>
            <a:endParaRPr lang="he-IL"/>
          </a:p>
        </p:txBody>
      </p:sp>
      <p:sp>
        <p:nvSpPr>
          <p:cNvPr id="6" name="מלבן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78B0CA4F-876A-4E72-B4BC-72D5A14D3B98}"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extLst/>
          </a:lstStyle>
          <a:p>
            <a:fld id="{CD29F794-D23D-420E-81F0-765D0348C1F7}" type="datetimeFigureOut">
              <a:rPr lang="he-IL" smtClean="0"/>
              <a:t>ב'/כסלו/תשע"ח</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78B0CA4F-876A-4E72-B4BC-72D5A14D3B98}" type="slidenum">
              <a:rPr lang="he-IL" smtClean="0"/>
              <a:t>‹#›</a:t>
            </a:fld>
            <a:endParaRPr lang="he-IL"/>
          </a:p>
        </p:txBody>
      </p:sp>
      <p:sp>
        <p:nvSpPr>
          <p:cNvPr id="8" name="מלבן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מציין מיקום של תמונה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he-IL" smtClean="0"/>
              <a:t>לחץ על הסמל כדי להוסיף תמונה</a:t>
            </a:r>
            <a:endParaRPr kumimoji="0" lang="en-US" dirty="0"/>
          </a:p>
        </p:txBody>
      </p:sp>
      <p:sp>
        <p:nvSpPr>
          <p:cNvPr id="9" name="תרשים זרימה: תהליך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תרשים זרימה: תהליך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מציין מיקום טקסט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עוגה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אליפסה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טבעת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מלבן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מציין מיקום של כותרת 4"/>
          <p:cNvSpPr>
            <a:spLocks noGrp="1"/>
          </p:cNvSpPr>
          <p:nvPr>
            <p:ph type="title"/>
          </p:nvPr>
        </p:nvSpPr>
        <p:spPr>
          <a:xfrm>
            <a:off x="1435608" y="274638"/>
            <a:ext cx="7498080" cy="1143000"/>
          </a:xfrm>
          <a:prstGeom prst="rect">
            <a:avLst/>
          </a:prstGeom>
        </p:spPr>
        <p:txBody>
          <a:bodyPr anchor="ctr">
            <a:normAutofit/>
          </a:bodyPr>
          <a:lstStyle>
            <a:extLst/>
          </a:lstStyle>
          <a:p>
            <a:r>
              <a:rPr kumimoji="0" lang="he-IL" smtClean="0"/>
              <a:t>לחץ כדי לערוך סגנון כותרת של תבנית בסיס</a:t>
            </a:r>
            <a:endParaRPr kumimoji="0" lang="en-US"/>
          </a:p>
        </p:txBody>
      </p:sp>
      <p:sp>
        <p:nvSpPr>
          <p:cNvPr id="9" name="מציין מיקום טקסט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4" name="מציין מיקום של תאריך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29F794-D23D-420E-81F0-765D0348C1F7}" type="datetimeFigureOut">
              <a:rPr lang="he-IL" smtClean="0"/>
              <a:t>ב'/כסלו/תשע"ח</a:t>
            </a:fld>
            <a:endParaRPr lang="he-IL"/>
          </a:p>
        </p:txBody>
      </p:sp>
      <p:sp>
        <p:nvSpPr>
          <p:cNvPr id="10" name="מציין מיקום של כותרת תחתונה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e-IL"/>
          </a:p>
        </p:txBody>
      </p:sp>
      <p:sp>
        <p:nvSpPr>
          <p:cNvPr id="22" name="מציין מיקום של מספר שקופית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8B0CA4F-876A-4E72-B4BC-72D5A14D3B98}" type="slidenum">
              <a:rPr lang="he-IL" smtClean="0"/>
              <a:t>‹#›</a:t>
            </a:fld>
            <a:endParaRPr lang="he-IL"/>
          </a:p>
        </p:txBody>
      </p:sp>
      <p:sp>
        <p:nvSpPr>
          <p:cNvPr id="15" name="מלבן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kodesh.snunit.k12.il/i/tr/t0319.htm" TargetMode="External"/><Relationship Id="rId2" Type="http://schemas.openxmlformats.org/officeDocument/2006/relationships/hyperlink" Target="http://kodesh.snunit.k12.il/i/tr/t0220.htm" TargetMode="External"/><Relationship Id="rId1" Type="http://schemas.openxmlformats.org/officeDocument/2006/relationships/slideLayout" Target="../slideLayouts/slideLayout6.xml"/><Relationship Id="rId4" Type="http://schemas.openxmlformats.org/officeDocument/2006/relationships/hyperlink" Target="http://www.ateret4u.com/online/f_01644_part_33.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kodesh.snunit.k12.il/i/t/t0220.htm" TargetMode="External"/><Relationship Id="rId2" Type="http://schemas.openxmlformats.org/officeDocument/2006/relationships/hyperlink" Target="http://kodesh.snunit.k12.il/b/h/h12.htm" TargetMode="External"/><Relationship Id="rId1" Type="http://schemas.openxmlformats.org/officeDocument/2006/relationships/slideLayout" Target="../slideLayouts/slideLayout6.xml"/><Relationship Id="rId4" Type="http://schemas.openxmlformats.org/officeDocument/2006/relationships/hyperlink" Target="http://www.ateret4u.com/online/f_01816.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xdEyPZaweo0" TargetMode="External"/><Relationship Id="rId2" Type="http://schemas.openxmlformats.org/officeDocument/2006/relationships/hyperlink" Target="http://www.galim.org.il/cgi-bin/week_issue/parasha.pl?parashaId=11&amp;subject=6&amp;section=2" TargetMode="External"/><Relationship Id="rId1" Type="http://schemas.openxmlformats.org/officeDocument/2006/relationships/slideLayout" Target="../slideLayouts/slideLayout6.xml"/><Relationship Id="rId4" Type="http://schemas.openxmlformats.org/officeDocument/2006/relationships/hyperlink" Target="http://www.youtube.com/watch?v=xqWpUJp2o4Q"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solidFill>
            <a:schemeClr val="accent2">
              <a:lumMod val="20000"/>
              <a:lumOff val="80000"/>
            </a:schemeClr>
          </a:solidFill>
        </p:spPr>
        <p:txBody>
          <a:bodyPr>
            <a:normAutofit fontScale="90000"/>
          </a:bodyPr>
          <a:lstStyle/>
          <a:p>
            <a:r>
              <a:rPr lang="he-IL" spc="600" dirty="0" smtClean="0">
                <a:solidFill>
                  <a:schemeClr val="accent2">
                    <a:lumMod val="75000"/>
                  </a:schemeClr>
                </a:solidFill>
                <a:effectLst>
                  <a:outerShdw blurRad="38100" dist="38100" dir="2700000" algn="tl">
                    <a:srgbClr val="000000">
                      <a:alpha val="43137"/>
                    </a:srgbClr>
                  </a:outerShdw>
                </a:effectLst>
              </a:rPr>
              <a:t>כיבוד הורים </a:t>
            </a:r>
            <a:r>
              <a:rPr lang="he-IL" dirty="0" smtClean="0">
                <a:solidFill>
                  <a:schemeClr val="accent3">
                    <a:lumMod val="60000"/>
                    <a:lumOff val="40000"/>
                  </a:schemeClr>
                </a:solidFill>
                <a:effectLst>
                  <a:outerShdw blurRad="38100" dist="38100" dir="2700000" algn="tl">
                    <a:srgbClr val="000000">
                      <a:alpha val="43137"/>
                    </a:srgbClr>
                  </a:outerShdw>
                </a:effectLst>
              </a:rPr>
              <a:t/>
            </a:r>
            <a:br>
              <a:rPr lang="he-IL" dirty="0" smtClean="0">
                <a:solidFill>
                  <a:schemeClr val="accent3">
                    <a:lumMod val="60000"/>
                    <a:lumOff val="40000"/>
                  </a:schemeClr>
                </a:solidFill>
                <a:effectLst>
                  <a:outerShdw blurRad="38100" dist="38100" dir="2700000" algn="tl">
                    <a:srgbClr val="000000">
                      <a:alpha val="43137"/>
                    </a:srgbClr>
                  </a:outerShdw>
                </a:effectLst>
              </a:rPr>
            </a:br>
            <a:r>
              <a:rPr lang="he-IL" sz="2700" dirty="0" smtClean="0">
                <a:solidFill>
                  <a:schemeClr val="accent4">
                    <a:lumMod val="60000"/>
                    <a:lumOff val="40000"/>
                  </a:schemeClr>
                </a:solidFill>
                <a:effectLst>
                  <a:outerShdw blurRad="38100" dist="38100" dir="2700000" algn="tl">
                    <a:srgbClr val="000000">
                      <a:alpha val="43137"/>
                    </a:srgbClr>
                  </a:outerShdw>
                </a:effectLst>
              </a:rPr>
              <a:t>תחום הדעת: משנה</a:t>
            </a:r>
            <a:br>
              <a:rPr lang="he-IL" sz="2700" dirty="0" smtClean="0">
                <a:solidFill>
                  <a:schemeClr val="accent4">
                    <a:lumMod val="60000"/>
                    <a:lumOff val="40000"/>
                  </a:schemeClr>
                </a:solidFill>
                <a:effectLst>
                  <a:outerShdw blurRad="38100" dist="38100" dir="2700000" algn="tl">
                    <a:srgbClr val="000000">
                      <a:alpha val="43137"/>
                    </a:srgbClr>
                  </a:outerShdw>
                </a:effectLst>
              </a:rPr>
            </a:br>
            <a:r>
              <a:rPr lang="he-IL" sz="2700" dirty="0" smtClean="0">
                <a:solidFill>
                  <a:schemeClr val="accent4">
                    <a:lumMod val="60000"/>
                    <a:lumOff val="40000"/>
                  </a:schemeClr>
                </a:solidFill>
                <a:effectLst>
                  <a:outerShdw blurRad="38100" dist="38100" dir="2700000" algn="tl">
                    <a:srgbClr val="000000">
                      <a:alpha val="43137"/>
                    </a:srgbClr>
                  </a:outerShdw>
                </a:effectLst>
              </a:rPr>
              <a:t>כיתה: ז</a:t>
            </a:r>
            <a:endParaRPr lang="he-IL" sz="2700"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כותרת משנה 2"/>
          <p:cNvSpPr>
            <a:spLocks noGrp="1"/>
          </p:cNvSpPr>
          <p:nvPr>
            <p:ph type="subTitle" idx="1"/>
          </p:nvPr>
        </p:nvSpPr>
        <p:spPr/>
        <p:txBody>
          <a:bodyPr>
            <a:normAutofit/>
          </a:bodyPr>
          <a:lstStyle/>
          <a:p>
            <a:r>
              <a:rPr lang="he-IL" sz="1400" dirty="0" smtClean="0"/>
              <a:t>טובה מאלי</a:t>
            </a:r>
          </a:p>
        </p:txBody>
      </p:sp>
    </p:spTree>
    <p:extLst>
      <p:ext uri="{BB962C8B-B14F-4D97-AF65-F5344CB8AC3E}">
        <p14:creationId xmlns:p14="http://schemas.microsoft.com/office/powerpoint/2010/main" val="27595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683568" y="1340768"/>
            <a:ext cx="8229600" cy="1143000"/>
          </a:xfrm>
        </p:spPr>
        <p:txBody>
          <a:bodyPr>
            <a:normAutofit fontScale="90000"/>
          </a:bodyPr>
          <a:lstStyle/>
          <a:p>
            <a:pPr algn="r"/>
            <a:r>
              <a:rPr lang="he-IL" sz="2400" dirty="0" smtClean="0"/>
              <a:t/>
            </a:r>
            <a:br>
              <a:rPr lang="he-IL" sz="2400" dirty="0" smtClean="0"/>
            </a:br>
            <a:r>
              <a:rPr lang="he-IL" sz="2400" dirty="0"/>
              <a:t/>
            </a:r>
            <a:br>
              <a:rPr lang="he-IL" sz="2400" dirty="0"/>
            </a:br>
            <a:r>
              <a:rPr lang="he-IL" sz="2400" dirty="0" smtClean="0"/>
              <a:t/>
            </a:r>
            <a:br>
              <a:rPr lang="he-IL" sz="2400" dirty="0" smtClean="0"/>
            </a:br>
            <a:r>
              <a:rPr lang="he-IL" sz="2400" dirty="0"/>
              <a:t/>
            </a:r>
            <a:br>
              <a:rPr lang="he-IL" sz="2400" dirty="0"/>
            </a:br>
            <a:r>
              <a:rPr lang="he-IL" sz="2400" dirty="0" smtClean="0"/>
              <a:t/>
            </a:r>
            <a:br>
              <a:rPr lang="he-IL" sz="2400" dirty="0" smtClean="0"/>
            </a:br>
            <a:r>
              <a:rPr lang="he-IL" sz="2400" dirty="0"/>
              <a:t/>
            </a:r>
            <a:br>
              <a:rPr lang="he-IL" sz="2400" dirty="0"/>
            </a:br>
            <a:r>
              <a:rPr lang="he-IL" sz="2700" dirty="0" smtClean="0"/>
              <a:t>תלמידות יקרות!</a:t>
            </a:r>
            <a:br>
              <a:rPr lang="he-IL" sz="2700" dirty="0" smtClean="0"/>
            </a:br>
            <a:r>
              <a:rPr lang="he-IL" sz="2700" dirty="0"/>
              <a:t/>
            </a:r>
            <a:br>
              <a:rPr lang="he-IL" sz="2700" dirty="0"/>
            </a:br>
            <a:r>
              <a:rPr lang="he-IL" sz="2700" dirty="0" smtClean="0"/>
              <a:t>בשיעור זה נעסוק בארבעת הנושאים הבאים:</a:t>
            </a:r>
            <a:br>
              <a:rPr lang="he-IL" sz="2700" dirty="0" smtClean="0"/>
            </a:br>
            <a:r>
              <a:rPr lang="he-IL" sz="2700" dirty="0"/>
              <a:t/>
            </a:r>
            <a:br>
              <a:rPr lang="he-IL" sz="2700" dirty="0"/>
            </a:br>
            <a:r>
              <a:rPr lang="he-IL" sz="2700" dirty="0" smtClean="0"/>
              <a:t>כיבוד ומורא הורים וטעמם</a:t>
            </a:r>
            <a:br>
              <a:rPr lang="he-IL" sz="2700" dirty="0" smtClean="0"/>
            </a:br>
            <a:r>
              <a:rPr lang="he-IL" sz="2400" dirty="0" smtClean="0"/>
              <a:t/>
            </a:r>
            <a:br>
              <a:rPr lang="he-IL" sz="2400" dirty="0" smtClean="0"/>
            </a:br>
            <a:r>
              <a:rPr lang="he-IL" sz="2700" dirty="0"/>
              <a:t>שכר מצות כבוד </a:t>
            </a:r>
            <a:r>
              <a:rPr lang="he-IL" sz="2700" dirty="0" smtClean="0"/>
              <a:t>הורים</a:t>
            </a:r>
            <a:br>
              <a:rPr lang="he-IL" sz="2700" dirty="0" smtClean="0"/>
            </a:br>
            <a:r>
              <a:rPr lang="he-IL" sz="2700" dirty="0"/>
              <a:t/>
            </a:r>
            <a:br>
              <a:rPr lang="he-IL" sz="2700" dirty="0"/>
            </a:br>
            <a:r>
              <a:rPr lang="he-IL" sz="2700" dirty="0" smtClean="0"/>
              <a:t>סיפורו </a:t>
            </a:r>
            <a:r>
              <a:rPr lang="he-IL" sz="2700" dirty="0"/>
              <a:t>של רבי יהושוע בן </a:t>
            </a:r>
            <a:r>
              <a:rPr lang="he-IL" sz="2700" dirty="0" smtClean="0"/>
              <a:t>אלם</a:t>
            </a:r>
            <a:br>
              <a:rPr lang="he-IL" sz="2700" dirty="0" smtClean="0"/>
            </a:br>
            <a:r>
              <a:rPr lang="he-IL" sz="2700" dirty="0"/>
              <a:t/>
            </a:r>
            <a:br>
              <a:rPr lang="he-IL" sz="2700" dirty="0"/>
            </a:br>
            <a:r>
              <a:rPr lang="he-IL" sz="2700" dirty="0"/>
              <a:t>עד היכן כבוד ומורא הורים</a:t>
            </a:r>
            <a:r>
              <a:rPr lang="he-IL" sz="2700" dirty="0" smtClean="0"/>
              <a:t>?</a:t>
            </a:r>
            <a:br>
              <a:rPr lang="he-IL" sz="2700" dirty="0" smtClean="0"/>
            </a:br>
            <a:r>
              <a:rPr lang="he-IL" sz="2700" dirty="0"/>
              <a:t/>
            </a:r>
            <a:br>
              <a:rPr lang="he-IL" sz="2700" dirty="0"/>
            </a:br>
            <a:r>
              <a:rPr lang="he-IL" sz="2700" dirty="0"/>
              <a:t/>
            </a:r>
            <a:br>
              <a:rPr lang="he-IL" sz="2700" dirty="0"/>
            </a:br>
            <a:r>
              <a:rPr lang="he-IL" sz="2000" dirty="0"/>
              <a:t/>
            </a:r>
            <a:br>
              <a:rPr lang="he-IL" sz="2000" dirty="0"/>
            </a:br>
            <a:endParaRPr lang="he-IL" sz="2400" dirty="0"/>
          </a:p>
        </p:txBody>
      </p:sp>
      <p:pic>
        <p:nvPicPr>
          <p:cNvPr id="3080" name="Picture 8" descr="C:\Users\User\AppData\Local\Microsoft\Windows\Temporary Internet Files\Content.IE5\61FYAIJ9\MC90043504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437112"/>
            <a:ext cx="3278485" cy="1800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637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effectLst>
                  <a:outerShdw blurRad="38100" dist="38100" dir="2700000" algn="tl">
                    <a:srgbClr val="000000">
                      <a:alpha val="43137"/>
                    </a:srgbClr>
                  </a:outerShdw>
                </a:effectLst>
              </a:rPr>
              <a:t>כיבוד ומורא הורים וטעמם</a:t>
            </a:r>
            <a:endParaRPr lang="he-IL" dirty="0">
              <a:effectLst>
                <a:outerShdw blurRad="38100" dist="38100" dir="2700000" algn="tl">
                  <a:srgbClr val="000000">
                    <a:alpha val="43137"/>
                  </a:srgbClr>
                </a:outerShdw>
              </a:effectLst>
            </a:endParaRPr>
          </a:p>
        </p:txBody>
      </p:sp>
      <p:sp>
        <p:nvSpPr>
          <p:cNvPr id="3" name="TextBox 2"/>
          <p:cNvSpPr txBox="1"/>
          <p:nvPr/>
        </p:nvSpPr>
        <p:spPr>
          <a:xfrm>
            <a:off x="1475656" y="1628800"/>
            <a:ext cx="7056784" cy="2031325"/>
          </a:xfrm>
          <a:prstGeom prst="rect">
            <a:avLst/>
          </a:prstGeom>
          <a:noFill/>
        </p:spPr>
        <p:txBody>
          <a:bodyPr wrap="square" rtlCol="1">
            <a:spAutoFit/>
          </a:bodyPr>
          <a:lstStyle/>
          <a:p>
            <a:r>
              <a:rPr lang="he-IL" dirty="0" smtClean="0"/>
              <a:t>תלמידות יקרות!</a:t>
            </a:r>
          </a:p>
          <a:p>
            <a:r>
              <a:rPr lang="he-IL" dirty="0" smtClean="0"/>
              <a:t>נא כתבו את התשובות למשימות בקובץ </a:t>
            </a:r>
            <a:r>
              <a:rPr lang="en-US" dirty="0" smtClean="0"/>
              <a:t>WORD</a:t>
            </a:r>
            <a:r>
              <a:rPr lang="he-IL" dirty="0" smtClean="0"/>
              <a:t> שישלח בסיום המשימות למייל: </a:t>
            </a:r>
            <a:r>
              <a:rPr lang="en-US" dirty="0" smtClean="0"/>
              <a:t>ytmaly@gmail.com</a:t>
            </a:r>
            <a:endParaRPr lang="he-IL" dirty="0" smtClean="0"/>
          </a:p>
          <a:p>
            <a:endParaRPr lang="he-IL" dirty="0" smtClean="0"/>
          </a:p>
          <a:p>
            <a:r>
              <a:rPr lang="he-IL" dirty="0"/>
              <a:t>1</a:t>
            </a:r>
            <a:r>
              <a:rPr lang="he-IL" dirty="0" smtClean="0"/>
              <a:t>.עייני </a:t>
            </a:r>
            <a:r>
              <a:rPr lang="he-IL" dirty="0" smtClean="0">
                <a:hlinkClick r:id="rId2"/>
              </a:rPr>
              <a:t>בחומש שמות בפרק כ</a:t>
            </a:r>
            <a:r>
              <a:rPr lang="he-IL" dirty="0" smtClean="0"/>
              <a:t>', והעתיקי ממנו רק את מצות כיבוד הורים.</a:t>
            </a:r>
          </a:p>
          <a:p>
            <a:endParaRPr lang="he-IL" dirty="0"/>
          </a:p>
          <a:p>
            <a:endParaRPr lang="he-IL" dirty="0"/>
          </a:p>
        </p:txBody>
      </p:sp>
      <p:sp>
        <p:nvSpPr>
          <p:cNvPr id="5" name="TextBox 4"/>
          <p:cNvSpPr txBox="1"/>
          <p:nvPr/>
        </p:nvSpPr>
        <p:spPr>
          <a:xfrm>
            <a:off x="1547664" y="3383126"/>
            <a:ext cx="6984776" cy="369332"/>
          </a:xfrm>
          <a:prstGeom prst="rect">
            <a:avLst/>
          </a:prstGeom>
          <a:noFill/>
        </p:spPr>
        <p:txBody>
          <a:bodyPr wrap="square" rtlCol="1">
            <a:spAutoFit/>
          </a:bodyPr>
          <a:lstStyle/>
          <a:p>
            <a:r>
              <a:rPr lang="he-IL" dirty="0" smtClean="0"/>
              <a:t>2. עייני </a:t>
            </a:r>
            <a:r>
              <a:rPr lang="he-IL" dirty="0" smtClean="0">
                <a:solidFill>
                  <a:srgbClr val="C00000"/>
                </a:solidFill>
                <a:hlinkClick r:id="rId3"/>
              </a:rPr>
              <a:t>בחומש ויקרא  פרק י"ט, </a:t>
            </a:r>
            <a:r>
              <a:rPr lang="he-IL" dirty="0" smtClean="0"/>
              <a:t>והעתיקי ממנו רק את מצות מורא הורים.</a:t>
            </a:r>
            <a:endParaRPr lang="he-IL" dirty="0"/>
          </a:p>
        </p:txBody>
      </p:sp>
      <p:sp>
        <p:nvSpPr>
          <p:cNvPr id="6" name="TextBox 5"/>
          <p:cNvSpPr txBox="1"/>
          <p:nvPr/>
        </p:nvSpPr>
        <p:spPr>
          <a:xfrm>
            <a:off x="1612379" y="4005064"/>
            <a:ext cx="6920061" cy="3416320"/>
          </a:xfrm>
          <a:prstGeom prst="rect">
            <a:avLst/>
          </a:prstGeom>
          <a:noFill/>
        </p:spPr>
        <p:txBody>
          <a:bodyPr wrap="square" rtlCol="1">
            <a:spAutoFit/>
          </a:bodyPr>
          <a:lstStyle/>
          <a:p>
            <a:r>
              <a:rPr lang="he-IL" dirty="0" smtClean="0"/>
              <a:t>3. עייני </a:t>
            </a:r>
            <a:r>
              <a:rPr lang="he-IL" dirty="0" smtClean="0">
                <a:hlinkClick r:id="rId4"/>
              </a:rPr>
              <a:t>בספר </a:t>
            </a:r>
            <a:r>
              <a:rPr lang="he-IL" dirty="0" err="1" smtClean="0">
                <a:hlinkClick r:id="rId4"/>
              </a:rPr>
              <a:t>החנוך</a:t>
            </a:r>
            <a:r>
              <a:rPr lang="he-IL" dirty="0" smtClean="0">
                <a:hlinkClick r:id="rId4"/>
              </a:rPr>
              <a:t> על מצות כבוד הורים</a:t>
            </a:r>
            <a:r>
              <a:rPr lang="he-IL" dirty="0" smtClean="0"/>
              <a:t>, </a:t>
            </a:r>
          </a:p>
          <a:p>
            <a:r>
              <a:rPr lang="he-IL" dirty="0" smtClean="0"/>
              <a:t>א. העתיקי ממנו:</a:t>
            </a:r>
          </a:p>
          <a:p>
            <a:r>
              <a:rPr lang="he-IL" dirty="0"/>
              <a:t>1</a:t>
            </a:r>
            <a:r>
              <a:rPr lang="he-IL" dirty="0" smtClean="0"/>
              <a:t>. את המילים המתארות: כיצד מכבדים הורים? (רמז: שש פעולות)</a:t>
            </a:r>
          </a:p>
          <a:p>
            <a:r>
              <a:rPr lang="he-IL" dirty="0"/>
              <a:t>2</a:t>
            </a:r>
            <a:r>
              <a:rPr lang="he-IL" dirty="0" smtClean="0"/>
              <a:t>. </a:t>
            </a:r>
            <a:r>
              <a:rPr lang="he-IL" dirty="0"/>
              <a:t>את המילים </a:t>
            </a:r>
            <a:r>
              <a:rPr lang="he-IL" dirty="0" smtClean="0"/>
              <a:t>המתארות לדעתו את הסיבה לכך שה' </a:t>
            </a:r>
            <a:r>
              <a:rPr lang="he-IL" dirty="0" err="1" smtClean="0"/>
              <a:t>ציוה</a:t>
            </a:r>
            <a:r>
              <a:rPr lang="he-IL" dirty="0" smtClean="0"/>
              <a:t> אותנו לקיים את    </a:t>
            </a:r>
          </a:p>
          <a:p>
            <a:r>
              <a:rPr lang="he-IL" dirty="0"/>
              <a:t> </a:t>
            </a:r>
            <a:r>
              <a:rPr lang="he-IL" dirty="0" smtClean="0"/>
              <a:t>   מצות כיבוד הורים.</a:t>
            </a:r>
          </a:p>
          <a:p>
            <a:r>
              <a:rPr lang="he-IL" dirty="0" smtClean="0"/>
              <a:t>ב. לפי ספר </a:t>
            </a:r>
            <a:r>
              <a:rPr lang="he-IL" dirty="0" err="1" smtClean="0"/>
              <a:t>החנוך</a:t>
            </a:r>
            <a:r>
              <a:rPr lang="he-IL" dirty="0" smtClean="0"/>
              <a:t>: אדם שאינו מכבד את הוריו הוא אדם ______ _______</a:t>
            </a:r>
            <a:endParaRPr lang="he-IL" dirty="0"/>
          </a:p>
          <a:p>
            <a:r>
              <a:rPr lang="he-IL" dirty="0" smtClean="0"/>
              <a:t>ג. </a:t>
            </a:r>
            <a:r>
              <a:rPr lang="he-IL" dirty="0"/>
              <a:t>כתבי במילים שלך בקצרה את הסיבה לכך שה' </a:t>
            </a:r>
            <a:r>
              <a:rPr lang="he-IL" dirty="0" err="1"/>
              <a:t>ציוה</a:t>
            </a:r>
            <a:r>
              <a:rPr lang="he-IL" dirty="0"/>
              <a:t> אותנו לקיים את    </a:t>
            </a:r>
          </a:p>
          <a:p>
            <a:r>
              <a:rPr lang="he-IL" dirty="0"/>
              <a:t>    מצות כיבוד הורים, לפי ספר </a:t>
            </a:r>
            <a:r>
              <a:rPr lang="he-IL" dirty="0" err="1"/>
              <a:t>החנוך</a:t>
            </a:r>
            <a:r>
              <a:rPr lang="he-IL" dirty="0" smtClean="0"/>
              <a:t>.</a:t>
            </a:r>
          </a:p>
          <a:p>
            <a:r>
              <a:rPr lang="he-IL" dirty="0" smtClean="0"/>
              <a:t>ד. לפי ספר </a:t>
            </a:r>
            <a:r>
              <a:rPr lang="he-IL" dirty="0" err="1" smtClean="0"/>
              <a:t>החנוך</a:t>
            </a:r>
            <a:r>
              <a:rPr lang="he-IL" dirty="0" smtClean="0"/>
              <a:t>, כשאדם ילמד להכיר טובה להוריו, למי הוא עוד יכיר טובה? </a:t>
            </a:r>
          </a:p>
          <a:p>
            <a:r>
              <a:rPr lang="he-IL" dirty="0"/>
              <a:t> </a:t>
            </a:r>
            <a:r>
              <a:rPr lang="he-IL" dirty="0" smtClean="0"/>
              <a:t>   ועל מה הוא יכיר לו טובה?</a:t>
            </a:r>
            <a:endParaRPr lang="he-IL" dirty="0"/>
          </a:p>
          <a:p>
            <a:endParaRPr lang="he-IL" dirty="0" smtClean="0"/>
          </a:p>
          <a:p>
            <a:endParaRPr lang="he-IL" dirty="0" smtClean="0"/>
          </a:p>
        </p:txBody>
      </p:sp>
    </p:spTree>
    <p:extLst>
      <p:ext uri="{BB962C8B-B14F-4D97-AF65-F5344CB8AC3E}">
        <p14:creationId xmlns:p14="http://schemas.microsoft.com/office/powerpoint/2010/main" val="49907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שכר מצות כבוד הורים</a:t>
            </a:r>
            <a:endParaRPr lang="he-IL" dirty="0"/>
          </a:p>
        </p:txBody>
      </p:sp>
      <p:sp>
        <p:nvSpPr>
          <p:cNvPr id="4" name="TextBox 3"/>
          <p:cNvSpPr txBox="1"/>
          <p:nvPr/>
        </p:nvSpPr>
        <p:spPr>
          <a:xfrm>
            <a:off x="1547664" y="1484784"/>
            <a:ext cx="6984776" cy="923330"/>
          </a:xfrm>
          <a:prstGeom prst="rect">
            <a:avLst/>
          </a:prstGeom>
          <a:noFill/>
        </p:spPr>
        <p:txBody>
          <a:bodyPr wrap="square" rtlCol="1">
            <a:spAutoFit/>
          </a:bodyPr>
          <a:lstStyle/>
          <a:p>
            <a:r>
              <a:rPr lang="he-IL" dirty="0" smtClean="0"/>
              <a:t>1.עייני במשנה </a:t>
            </a:r>
            <a:r>
              <a:rPr lang="he-IL" dirty="0" smtClean="0">
                <a:hlinkClick r:id="rId2"/>
              </a:rPr>
              <a:t>במסכת פאה פרק א משנה א </a:t>
            </a:r>
            <a:endParaRPr lang="he-IL" dirty="0" smtClean="0"/>
          </a:p>
          <a:p>
            <a:r>
              <a:rPr lang="he-IL" dirty="0" smtClean="0"/>
              <a:t>א. העתיקי משם את הנאמר על מצות כיבוד הורים. </a:t>
            </a:r>
          </a:p>
          <a:p>
            <a:r>
              <a:rPr lang="he-IL" dirty="0" smtClean="0"/>
              <a:t>ב. כתבי בלשונך את הדברים.</a:t>
            </a:r>
            <a:endParaRPr lang="he-IL" dirty="0"/>
          </a:p>
        </p:txBody>
      </p:sp>
      <p:sp>
        <p:nvSpPr>
          <p:cNvPr id="5" name="TextBox 4"/>
          <p:cNvSpPr txBox="1"/>
          <p:nvPr/>
        </p:nvSpPr>
        <p:spPr>
          <a:xfrm>
            <a:off x="1331640" y="2924944"/>
            <a:ext cx="7200800" cy="369332"/>
          </a:xfrm>
          <a:prstGeom prst="rect">
            <a:avLst/>
          </a:prstGeom>
          <a:noFill/>
        </p:spPr>
        <p:txBody>
          <a:bodyPr wrap="square" rtlCol="1">
            <a:spAutoFit/>
          </a:bodyPr>
          <a:lstStyle/>
          <a:p>
            <a:endParaRPr lang="he-IL" dirty="0"/>
          </a:p>
        </p:txBody>
      </p:sp>
      <p:sp>
        <p:nvSpPr>
          <p:cNvPr id="6" name="TextBox 5"/>
          <p:cNvSpPr txBox="1"/>
          <p:nvPr/>
        </p:nvSpPr>
        <p:spPr>
          <a:xfrm>
            <a:off x="1259632" y="2852936"/>
            <a:ext cx="7272808" cy="646331"/>
          </a:xfrm>
          <a:prstGeom prst="rect">
            <a:avLst/>
          </a:prstGeom>
          <a:noFill/>
        </p:spPr>
        <p:txBody>
          <a:bodyPr wrap="square" rtlCol="1">
            <a:spAutoFit/>
          </a:bodyPr>
          <a:lstStyle/>
          <a:p>
            <a:r>
              <a:rPr lang="he-IL" dirty="0" smtClean="0"/>
              <a:t>2. עייני </a:t>
            </a:r>
            <a:r>
              <a:rPr lang="he-IL" dirty="0" smtClean="0">
                <a:hlinkClick r:id="rId3"/>
              </a:rPr>
              <a:t>בפסוק בו אנו מצווים על  כיבוד הורים</a:t>
            </a:r>
            <a:r>
              <a:rPr lang="he-IL" dirty="0" smtClean="0"/>
              <a:t>, והעתיקי ממנו את השכר של מי </a:t>
            </a:r>
          </a:p>
          <a:p>
            <a:r>
              <a:rPr lang="he-IL" dirty="0"/>
              <a:t> </a:t>
            </a:r>
            <a:r>
              <a:rPr lang="he-IL" dirty="0" smtClean="0"/>
              <a:t>   שמקיים מצוה זו.</a:t>
            </a:r>
            <a:endParaRPr lang="he-IL" dirty="0"/>
          </a:p>
        </p:txBody>
      </p:sp>
      <p:sp>
        <p:nvSpPr>
          <p:cNvPr id="7" name="TextBox 6"/>
          <p:cNvSpPr txBox="1"/>
          <p:nvPr/>
        </p:nvSpPr>
        <p:spPr>
          <a:xfrm>
            <a:off x="1547664" y="3789040"/>
            <a:ext cx="6984776" cy="2862322"/>
          </a:xfrm>
          <a:prstGeom prst="rect">
            <a:avLst/>
          </a:prstGeom>
          <a:noFill/>
        </p:spPr>
        <p:txBody>
          <a:bodyPr wrap="square" rtlCol="1">
            <a:spAutoFit/>
          </a:bodyPr>
          <a:lstStyle/>
          <a:p>
            <a:r>
              <a:rPr lang="he-IL" dirty="0" smtClean="0"/>
              <a:t>3. עייני בספור על רבי יהושוע בן אלם</a:t>
            </a:r>
            <a:r>
              <a:rPr lang="he-IL" dirty="0" smtClean="0">
                <a:hlinkClick r:id="rId4"/>
              </a:rPr>
              <a:t> </a:t>
            </a:r>
            <a:r>
              <a:rPr lang="he-IL" dirty="0" smtClean="0"/>
              <a:t>שנמצא בשתי השקופיות הבאות,  </a:t>
            </a:r>
            <a:r>
              <a:rPr lang="he-IL" dirty="0" err="1" smtClean="0"/>
              <a:t>וכיתבי</a:t>
            </a:r>
            <a:r>
              <a:rPr lang="he-IL" dirty="0" smtClean="0"/>
              <a:t>: </a:t>
            </a:r>
          </a:p>
          <a:p>
            <a:r>
              <a:rPr lang="he-IL" dirty="0" smtClean="0"/>
              <a:t>א. מה נאמר לרבי יהושוע בחלום?</a:t>
            </a:r>
          </a:p>
          <a:p>
            <a:r>
              <a:rPr lang="he-IL" dirty="0"/>
              <a:t>ב</a:t>
            </a:r>
            <a:r>
              <a:rPr lang="he-IL" dirty="0" smtClean="0"/>
              <a:t>. מדוע הלך רבי יהושוע לחפש את הקצב?</a:t>
            </a:r>
          </a:p>
          <a:p>
            <a:r>
              <a:rPr lang="he-IL" dirty="0" smtClean="0"/>
              <a:t>ג. מדוע האנשים לא האמינו שרבי יהושוע רוצה לדבר עם הקצב?</a:t>
            </a:r>
          </a:p>
          <a:p>
            <a:r>
              <a:rPr lang="he-IL" dirty="0" smtClean="0"/>
              <a:t>ד. מה </a:t>
            </a:r>
            <a:r>
              <a:rPr lang="he-IL" dirty="0" err="1" smtClean="0"/>
              <a:t>היתה</a:t>
            </a:r>
            <a:r>
              <a:rPr lang="he-IL" dirty="0" smtClean="0"/>
              <a:t> תגובת הקצב כששמע שרבי יהושוע רוצה לדבר </a:t>
            </a:r>
            <a:r>
              <a:rPr lang="he-IL" dirty="0" err="1" smtClean="0"/>
              <a:t>איתו</a:t>
            </a:r>
            <a:r>
              <a:rPr lang="he-IL" dirty="0" smtClean="0"/>
              <a:t>?</a:t>
            </a:r>
          </a:p>
          <a:p>
            <a:r>
              <a:rPr lang="he-IL" dirty="0" smtClean="0"/>
              <a:t>ה. מה למד רבי יהושוע משיחתו עם הקצב על הקצב עצמו? </a:t>
            </a:r>
          </a:p>
          <a:p>
            <a:r>
              <a:rPr lang="he-IL" dirty="0" smtClean="0"/>
              <a:t>ו.  מה אנו למדים מכך על מצות כיבוד הורים?</a:t>
            </a:r>
            <a:endParaRPr lang="he-IL" dirty="0"/>
          </a:p>
          <a:p>
            <a:endParaRPr lang="he-IL" dirty="0"/>
          </a:p>
          <a:p>
            <a:r>
              <a:rPr lang="he-IL" dirty="0" smtClean="0">
                <a:hlinkClick r:id="rId4"/>
              </a:rPr>
              <a:t> </a:t>
            </a:r>
            <a:endParaRPr lang="he-IL" dirty="0"/>
          </a:p>
        </p:txBody>
      </p:sp>
    </p:spTree>
    <p:extLst>
      <p:ext uri="{BB962C8B-B14F-4D97-AF65-F5344CB8AC3E}">
        <p14:creationId xmlns:p14="http://schemas.microsoft.com/office/powerpoint/2010/main" val="3720314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err="1" smtClean="0"/>
              <a:t>ספורו</a:t>
            </a:r>
            <a:r>
              <a:rPr lang="he-IL" dirty="0" smtClean="0"/>
              <a:t> של רבי יהושוע בן אלם</a:t>
            </a:r>
            <a:br>
              <a:rPr lang="he-IL" dirty="0" smtClean="0"/>
            </a:br>
            <a:endParaRPr lang="he-IL" dirty="0"/>
          </a:p>
        </p:txBody>
      </p:sp>
      <p:sp>
        <p:nvSpPr>
          <p:cNvPr id="3" name="TextBox 2"/>
          <p:cNvSpPr txBox="1"/>
          <p:nvPr/>
        </p:nvSpPr>
        <p:spPr>
          <a:xfrm>
            <a:off x="1475656" y="1916832"/>
            <a:ext cx="7416824" cy="369332"/>
          </a:xfrm>
          <a:prstGeom prst="rect">
            <a:avLst/>
          </a:prstGeom>
          <a:noFill/>
        </p:spPr>
        <p:txBody>
          <a:bodyPr wrap="square" rtlCol="1">
            <a:spAutoFit/>
          </a:bodyPr>
          <a:lstStyle/>
          <a:p>
            <a:endParaRPr lang="he-IL" dirty="0"/>
          </a:p>
        </p:txBody>
      </p:sp>
      <p:sp>
        <p:nvSpPr>
          <p:cNvPr id="5" name="TextBox 4"/>
          <p:cNvSpPr txBox="1"/>
          <p:nvPr/>
        </p:nvSpPr>
        <p:spPr>
          <a:xfrm>
            <a:off x="1208001" y="1484784"/>
            <a:ext cx="7704856" cy="5909310"/>
          </a:xfrm>
          <a:prstGeom prst="rect">
            <a:avLst/>
          </a:prstGeom>
          <a:noFill/>
        </p:spPr>
        <p:txBody>
          <a:bodyPr wrap="square" rtlCol="1">
            <a:spAutoFit/>
          </a:bodyPr>
          <a:lstStyle/>
          <a:p>
            <a:pPr>
              <a:lnSpc>
                <a:spcPct val="150000"/>
              </a:lnSpc>
            </a:pPr>
            <a:r>
              <a:rPr lang="he-IL" dirty="0"/>
              <a:t>מסופר על רבי יהושע בן אלם, שבאו ואמרו לו בחלום: "שמח בלבבך, שאתה וננס הקצב תהיו יחד בגן עדן. מושבו ומושבך יחד, חלקו וחלקך שווים כאחד". תחילה לא התייחס רבי יהושע אל החלום, באומרו "חלומות - </a:t>
            </a:r>
            <a:r>
              <a:rPr lang="he-IL" dirty="0" err="1"/>
              <a:t>שוא</a:t>
            </a:r>
            <a:r>
              <a:rPr lang="he-IL" dirty="0"/>
              <a:t> ידברו!" אולם משחזר החלום שוב ושוב, הבין כי אמת הוא, הצטער בלבבו ואמר: אוי לי, מיום שנולדתי הייתי תמיד ביראת קוני, ולא עמלתי אלא בתורה, לא הלכתי ארבע אמות בלא ציצית ותפילין, והיו לי שמונים תלמידים, ועכשיו שקולים מעשי ותורתי עם קצב פשוט?! </a:t>
            </a:r>
            <a:br>
              <a:rPr lang="he-IL" dirty="0"/>
            </a:br>
            <a:r>
              <a:rPr lang="he-IL" dirty="0"/>
              <a:t/>
            </a:r>
            <a:br>
              <a:rPr lang="he-IL" dirty="0"/>
            </a:br>
            <a:r>
              <a:rPr lang="he-IL" dirty="0"/>
              <a:t>לא נחה דעתו, קרא לתלמידיו ואמר להם: "תדעו שלא אכנס לבית המדרש עד שאראה מי הוא קצב זה ומה מעשיו, שהוא חברי בגן עדן!" מיד הלך עם תלמידיו מעיר לעיר, ובכל מקום היה שואל ומתעניין: "האם גר כאן ננס הקצב?". לאחר חיפושים רבים, הגיע סוף סוף אל עירו. כשנכנס, שאל מיד: "היכן ננס הקצב?" אמרו לו: "למה אתה מבקש אותו? הלוא אתה חסיד וצדיק, ותשאל לאיש כמותו?!" אמר להם: "מה מעשיו?" אמרו לו: "אדונינו, טוב יותר שלא תשאל עליו, אלא תראה אותו בעצמך...". מיד שלחו </a:t>
            </a:r>
            <a:r>
              <a:rPr lang="he-IL" dirty="0" smtClean="0"/>
              <a:t>שליחים</a:t>
            </a:r>
            <a:r>
              <a:rPr lang="he-IL" dirty="0"/>
              <a:t/>
            </a:r>
            <a:br>
              <a:rPr lang="he-IL" dirty="0"/>
            </a:br>
            <a:endParaRPr lang="he-IL" dirty="0"/>
          </a:p>
        </p:txBody>
      </p:sp>
    </p:spTree>
    <p:extLst>
      <p:ext uri="{BB962C8B-B14F-4D97-AF65-F5344CB8AC3E}">
        <p14:creationId xmlns:p14="http://schemas.microsoft.com/office/powerpoint/2010/main" val="1094474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1475656" y="188640"/>
            <a:ext cx="7498080" cy="1215008"/>
          </a:xfrm>
        </p:spPr>
        <p:txBody>
          <a:bodyPr>
            <a:noAutofit/>
          </a:bodyPr>
          <a:lstStyle/>
          <a:p>
            <a:pPr algn="r">
              <a:lnSpc>
                <a:spcPct val="150000"/>
              </a:lnSpc>
            </a:pP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אל </a:t>
            </a:r>
            <a:r>
              <a:rPr lang="he-IL" sz="1800" dirty="0"/>
              <a:t>ננס הקצב ואמרו לו: "רבי יהושע בן אלם מבקש לראות אותך!" אמר להם ננס: "מי אנוכי ומי </a:t>
            </a:r>
            <a:r>
              <a:rPr lang="he-IL" sz="1800" dirty="0" err="1"/>
              <a:t>אבותי</a:t>
            </a:r>
            <a:r>
              <a:rPr lang="he-IL" sz="1800" dirty="0"/>
              <a:t>, שרבי יהושע מבקש לראות אותי?! לא יתכן הדבר, אלא </a:t>
            </a:r>
            <a:r>
              <a:rPr lang="he-IL" sz="1800" dirty="0" err="1"/>
              <a:t>בודאי</a:t>
            </a:r>
            <a:r>
              <a:rPr lang="he-IL" sz="1800" dirty="0"/>
              <a:t> מלגלגים אתם עלי, לא אבוא עמכם!" הפצירו בו שוב ושוב שיבוא, אך ננס היה משוכנע כי שקר בפיהם, אך לצון חומדים הם לו... </a:t>
            </a:r>
            <a:br>
              <a:rPr lang="he-IL" sz="1800" dirty="0"/>
            </a:br>
            <a:r>
              <a:rPr lang="he-IL" sz="1800" dirty="0"/>
              <a:t>חזרו השליחים לרבי יהושע ואמרו לו: "אתה אור לישראל ואור לעינינו, עטרת ראשנו, ומה לך ולקצב גס זה, והוא אף סירב ללכת עמנו!" אמר להם: "תדעו שלא אשב, עד שאראה אותו!" </a:t>
            </a:r>
            <a:br>
              <a:rPr lang="he-IL" sz="1800" dirty="0"/>
            </a:br>
            <a:r>
              <a:rPr lang="he-IL" sz="1800" dirty="0"/>
              <a:t/>
            </a:r>
            <a:br>
              <a:rPr lang="he-IL" sz="1800" dirty="0"/>
            </a:br>
            <a:r>
              <a:rPr lang="he-IL" sz="1800" dirty="0" smtClean="0"/>
              <a:t>הלך </a:t>
            </a:r>
            <a:r>
              <a:rPr lang="he-IL" sz="1800" dirty="0"/>
              <a:t>רבי יהושע בעצמו אל ננס הקצב, וכראות ננס את רבי יהושע, נפל על פניו ואמר ביראת כבוד: "מה יום מיומיים שעטרת ישראל בא לפני עבדו?!", אמר לו רבי יהושע: "שאלה לי אליך. אמור נא לי, מה מעשיך ומה מלאכתך?" אמר לו: "אדוני, קצב אני, ויש לי אב ואם זקנים, ואינם יכולים לעמוד על רגליהם, ובכל יום ויום אני מלבישם ומאכילם ורוחצם בידי". מיד עמד רבי יהושע ונשקו על ראשו ואמר לו: "בני אשריך ואשרי גורלך, ומה טוב ומה נעים ואשרי חלקי, שזכיתי להיות חברך בגן עדן!" </a:t>
            </a:r>
            <a:r>
              <a:rPr lang="he-IL" sz="1800" dirty="0" smtClean="0"/>
              <a:t/>
            </a:r>
            <a:br>
              <a:rPr lang="he-IL" sz="1800" dirty="0" smtClean="0"/>
            </a:br>
            <a:r>
              <a:rPr lang="he-IL" sz="1800" dirty="0"/>
              <a:t/>
            </a:r>
            <a:br>
              <a:rPr lang="he-IL" sz="1800" dirty="0"/>
            </a:br>
            <a:r>
              <a:rPr lang="he-IL" sz="1800" dirty="0"/>
              <a:t>(מתוך סדר הדורות סדר תנאים ואמוראים עמוד 196)  </a:t>
            </a:r>
            <a:br>
              <a:rPr lang="he-IL" sz="1800" dirty="0"/>
            </a:br>
            <a:endParaRPr lang="he-IL" sz="1800" dirty="0"/>
          </a:p>
        </p:txBody>
      </p:sp>
    </p:spTree>
    <p:extLst>
      <p:ext uri="{BB962C8B-B14F-4D97-AF65-F5344CB8AC3E}">
        <p14:creationId xmlns:p14="http://schemas.microsoft.com/office/powerpoint/2010/main" val="3961644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עד היכן כבוד ומורא הורים?</a:t>
            </a:r>
          </a:p>
        </p:txBody>
      </p:sp>
      <p:sp>
        <p:nvSpPr>
          <p:cNvPr id="3" name="TextBox 2"/>
          <p:cNvSpPr txBox="1"/>
          <p:nvPr/>
        </p:nvSpPr>
        <p:spPr>
          <a:xfrm>
            <a:off x="971600" y="1628800"/>
            <a:ext cx="7560840" cy="3831818"/>
          </a:xfrm>
          <a:prstGeom prst="rect">
            <a:avLst/>
          </a:prstGeom>
          <a:noFill/>
        </p:spPr>
        <p:txBody>
          <a:bodyPr wrap="square" rtlCol="1">
            <a:spAutoFit/>
          </a:bodyPr>
          <a:lstStyle/>
          <a:p>
            <a:pPr>
              <a:lnSpc>
                <a:spcPct val="150000"/>
              </a:lnSpc>
            </a:pPr>
            <a:r>
              <a:rPr lang="he-IL" dirty="0" smtClean="0"/>
              <a:t>1. עייני במסופר על </a:t>
            </a:r>
            <a:r>
              <a:rPr lang="he-IL" dirty="0" smtClean="0">
                <a:hlinkClick r:id="rId2"/>
              </a:rPr>
              <a:t>רבי טרפון ואמו</a:t>
            </a:r>
            <a:r>
              <a:rPr lang="he-IL" dirty="0" smtClean="0"/>
              <a:t>, והעתיקי את המילים המתארות את:</a:t>
            </a:r>
          </a:p>
          <a:p>
            <a:pPr>
              <a:lnSpc>
                <a:spcPct val="150000"/>
              </a:lnSpc>
            </a:pPr>
            <a:r>
              <a:rPr lang="he-IL" dirty="0" smtClean="0"/>
              <a:t>א. מה שעשה רבי טרפון לכבוד אמו.</a:t>
            </a:r>
          </a:p>
          <a:p>
            <a:pPr>
              <a:lnSpc>
                <a:spcPct val="150000"/>
              </a:lnSpc>
            </a:pPr>
            <a:r>
              <a:rPr lang="he-IL" dirty="0" smtClean="0"/>
              <a:t>ב. מידת ההערכה </a:t>
            </a:r>
            <a:r>
              <a:rPr lang="he-IL" dirty="0" err="1" smtClean="0"/>
              <a:t>שהיתה</a:t>
            </a:r>
            <a:r>
              <a:rPr lang="he-IL" dirty="0" smtClean="0"/>
              <a:t> לאמו של רבי טרפון כלפיו.</a:t>
            </a:r>
          </a:p>
          <a:p>
            <a:pPr>
              <a:lnSpc>
                <a:spcPct val="150000"/>
              </a:lnSpc>
            </a:pPr>
            <a:r>
              <a:rPr lang="he-IL" dirty="0" smtClean="0"/>
              <a:t>ג. מה שחשבו חכמים לגבי כבוד אם של רבי טרפון.</a:t>
            </a:r>
          </a:p>
          <a:p>
            <a:pPr>
              <a:lnSpc>
                <a:spcPct val="150000"/>
              </a:lnSpc>
            </a:pPr>
            <a:endParaRPr lang="he-IL" dirty="0"/>
          </a:p>
          <a:p>
            <a:pPr>
              <a:lnSpc>
                <a:spcPct val="150000"/>
              </a:lnSpc>
            </a:pPr>
            <a:r>
              <a:rPr lang="he-IL" dirty="0" smtClean="0"/>
              <a:t>2. מי לדעתך צודק – אמו של רבי טרפון או חכמים בנוגע</a:t>
            </a:r>
          </a:p>
          <a:p>
            <a:pPr>
              <a:lnSpc>
                <a:spcPct val="150000"/>
              </a:lnSpc>
            </a:pPr>
            <a:r>
              <a:rPr lang="he-IL" dirty="0"/>
              <a:t> </a:t>
            </a:r>
            <a:r>
              <a:rPr lang="he-IL" dirty="0" smtClean="0"/>
              <a:t>   למידת כבוד ההורים של רבי טרפון?</a:t>
            </a:r>
          </a:p>
          <a:p>
            <a:pPr>
              <a:lnSpc>
                <a:spcPct val="150000"/>
              </a:lnSpc>
            </a:pPr>
            <a:endParaRPr lang="he-IL" dirty="0"/>
          </a:p>
          <a:p>
            <a:pPr>
              <a:lnSpc>
                <a:spcPct val="150000"/>
              </a:lnSpc>
            </a:pPr>
            <a:r>
              <a:rPr lang="he-IL" dirty="0" smtClean="0"/>
              <a:t>3. פתחי את הסרט המתאר את כיבוד ההורים של </a:t>
            </a:r>
            <a:r>
              <a:rPr lang="he-IL" dirty="0" err="1" smtClean="0">
                <a:hlinkClick r:id="rId3"/>
              </a:rPr>
              <a:t>דמא</a:t>
            </a:r>
            <a:r>
              <a:rPr lang="he-IL" dirty="0" smtClean="0">
                <a:hlinkClick r:id="rId3"/>
              </a:rPr>
              <a:t> בן </a:t>
            </a:r>
            <a:r>
              <a:rPr lang="he-IL" dirty="0" err="1" smtClean="0">
                <a:hlinkClick r:id="rId3"/>
              </a:rPr>
              <a:t>נתינא</a:t>
            </a:r>
            <a:endParaRPr lang="he-IL" dirty="0" smtClean="0">
              <a:hlinkClick r:id="rId4"/>
            </a:endParaRPr>
          </a:p>
        </p:txBody>
      </p:sp>
    </p:spTree>
    <p:extLst>
      <p:ext uri="{BB962C8B-B14F-4D97-AF65-F5344CB8AC3E}">
        <p14:creationId xmlns:p14="http://schemas.microsoft.com/office/powerpoint/2010/main" val="2648039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a:t/>
            </a:r>
            <a:br>
              <a:rPr lang="he-IL" sz="1800" dirty="0"/>
            </a:br>
            <a:r>
              <a:rPr lang="he-IL" sz="1800" dirty="0" smtClean="0"/>
              <a:t/>
            </a:r>
            <a:br>
              <a:rPr lang="he-IL" sz="1800" dirty="0" smtClean="0"/>
            </a:br>
            <a:r>
              <a:rPr lang="he-IL" sz="1800" dirty="0" smtClean="0"/>
              <a:t>כתבי:</a:t>
            </a:r>
            <a:br>
              <a:rPr lang="he-IL" sz="1800" dirty="0" smtClean="0"/>
            </a:br>
            <a:r>
              <a:rPr lang="he-IL" sz="1800" dirty="0"/>
              <a:t/>
            </a:r>
            <a:br>
              <a:rPr lang="he-IL" sz="1800" dirty="0"/>
            </a:br>
            <a:r>
              <a:rPr lang="he-IL" sz="1800" dirty="0"/>
              <a:t>א. כיצד כיבד </a:t>
            </a:r>
            <a:r>
              <a:rPr lang="he-IL" sz="1800" dirty="0" err="1"/>
              <a:t>דמא</a:t>
            </a:r>
            <a:r>
              <a:rPr lang="he-IL" sz="1800" dirty="0"/>
              <a:t> בן </a:t>
            </a:r>
            <a:r>
              <a:rPr lang="he-IL" sz="1800" dirty="0" err="1"/>
              <a:t>נתינא</a:t>
            </a:r>
            <a:r>
              <a:rPr lang="he-IL" sz="1800" dirty="0"/>
              <a:t> את אביו</a:t>
            </a:r>
            <a:r>
              <a:rPr lang="he-IL" sz="1800" dirty="0" smtClean="0"/>
              <a:t>?</a:t>
            </a:r>
            <a:br>
              <a:rPr lang="he-IL" sz="1800" dirty="0" smtClean="0"/>
            </a:br>
            <a:r>
              <a:rPr lang="he-IL" sz="1800" dirty="0"/>
              <a:t/>
            </a:r>
            <a:br>
              <a:rPr lang="he-IL" sz="1800" dirty="0"/>
            </a:br>
            <a:r>
              <a:rPr lang="he-IL" sz="1800" dirty="0"/>
              <a:t>ב. האם זה היה קל לו לעשות זאת? מדוע</a:t>
            </a:r>
            <a:r>
              <a:rPr lang="he-IL" sz="1800" dirty="0" smtClean="0"/>
              <a:t>?</a:t>
            </a:r>
            <a:br>
              <a:rPr lang="he-IL" sz="1800" dirty="0" smtClean="0"/>
            </a:br>
            <a:r>
              <a:rPr lang="he-IL" sz="1800" dirty="0"/>
              <a:t/>
            </a:r>
            <a:br>
              <a:rPr lang="he-IL" sz="1800" dirty="0"/>
            </a:br>
            <a:r>
              <a:rPr lang="he-IL" sz="1800" dirty="0"/>
              <a:t>ג. </a:t>
            </a:r>
            <a:r>
              <a:rPr lang="he-IL" sz="1800" dirty="0" smtClean="0"/>
              <a:t>מה </a:t>
            </a:r>
            <a:r>
              <a:rPr lang="he-IL" sz="1800" dirty="0"/>
              <a:t>השכר שקיבל על כך </a:t>
            </a:r>
            <a:r>
              <a:rPr lang="he-IL" sz="1800" dirty="0" err="1"/>
              <a:t>דמא</a:t>
            </a:r>
            <a:r>
              <a:rPr lang="he-IL" sz="1800" dirty="0"/>
              <a:t> בן </a:t>
            </a:r>
            <a:r>
              <a:rPr lang="he-IL" sz="1800" dirty="0" err="1"/>
              <a:t>נתינא</a:t>
            </a:r>
            <a:r>
              <a:rPr lang="he-IL" sz="1800" dirty="0" smtClean="0"/>
              <a:t>?</a:t>
            </a:r>
            <a:br>
              <a:rPr lang="he-IL" sz="1800" dirty="0" smtClean="0"/>
            </a:br>
            <a:r>
              <a:rPr lang="he-IL" sz="1800" dirty="0"/>
              <a:t/>
            </a:r>
            <a:br>
              <a:rPr lang="he-IL" sz="1800" dirty="0"/>
            </a:br>
            <a:r>
              <a:rPr lang="he-IL" sz="1800" dirty="0"/>
              <a:t/>
            </a:r>
            <a:br>
              <a:rPr lang="he-IL" sz="1800" dirty="0"/>
            </a:br>
            <a:r>
              <a:rPr lang="he-IL" sz="1800" dirty="0" smtClean="0"/>
              <a:t/>
            </a:r>
            <a:br>
              <a:rPr lang="he-IL" sz="1800" dirty="0" smtClean="0"/>
            </a:br>
            <a:r>
              <a:rPr lang="he-IL" sz="1800" b="1" dirty="0" smtClean="0">
                <a:solidFill>
                  <a:schemeClr val="accent2">
                    <a:lumMod val="75000"/>
                  </a:schemeClr>
                </a:solidFill>
              </a:rPr>
              <a:t>לסכום </a:t>
            </a:r>
            <a:r>
              <a:rPr lang="he-IL" sz="1800" b="1" dirty="0" err="1" smtClean="0">
                <a:solidFill>
                  <a:schemeClr val="accent2">
                    <a:lumMod val="75000"/>
                  </a:schemeClr>
                </a:solidFill>
              </a:rPr>
              <a:t>השעור</a:t>
            </a:r>
            <a:r>
              <a:rPr lang="he-IL" sz="1800" b="1" dirty="0" smtClean="0">
                <a:solidFill>
                  <a:schemeClr val="accent2">
                    <a:lumMod val="75000"/>
                  </a:schemeClr>
                </a:solidFill>
              </a:rPr>
              <a:t>:</a:t>
            </a:r>
            <a:br>
              <a:rPr lang="he-IL" sz="1800" b="1" dirty="0" smtClean="0">
                <a:solidFill>
                  <a:schemeClr val="accent2">
                    <a:lumMod val="75000"/>
                  </a:schemeClr>
                </a:solidFill>
              </a:rPr>
            </a:br>
            <a:r>
              <a:rPr lang="he-IL" sz="1800" b="1" dirty="0">
                <a:solidFill>
                  <a:schemeClr val="accent2">
                    <a:lumMod val="75000"/>
                  </a:schemeClr>
                </a:solidFill>
              </a:rPr>
              <a:t/>
            </a:r>
            <a:br>
              <a:rPr lang="he-IL" sz="1800" b="1" dirty="0">
                <a:solidFill>
                  <a:schemeClr val="accent2">
                    <a:lumMod val="75000"/>
                  </a:schemeClr>
                </a:solidFill>
              </a:rPr>
            </a:br>
            <a:r>
              <a:rPr lang="he-IL" sz="1800" b="1" dirty="0" smtClean="0">
                <a:solidFill>
                  <a:schemeClr val="accent2">
                    <a:lumMod val="75000"/>
                  </a:schemeClr>
                </a:solidFill>
              </a:rPr>
              <a:t>כתבי מה למדת היום על מצוות כיבוד ומורא הורים?</a:t>
            </a:r>
            <a:br>
              <a:rPr lang="he-IL" sz="1800" b="1" dirty="0" smtClean="0">
                <a:solidFill>
                  <a:schemeClr val="accent2">
                    <a:lumMod val="75000"/>
                  </a:schemeClr>
                </a:solidFill>
              </a:rPr>
            </a:br>
            <a:r>
              <a:rPr lang="he-IL" sz="1800" b="1" dirty="0">
                <a:solidFill>
                  <a:schemeClr val="accent2">
                    <a:lumMod val="75000"/>
                  </a:schemeClr>
                </a:solidFill>
              </a:rPr>
              <a:t/>
            </a:r>
            <a:br>
              <a:rPr lang="he-IL" sz="1800" b="1" dirty="0">
                <a:solidFill>
                  <a:schemeClr val="accent2">
                    <a:lumMod val="75000"/>
                  </a:schemeClr>
                </a:solidFill>
              </a:rPr>
            </a:br>
            <a:r>
              <a:rPr lang="he-IL" sz="1800" dirty="0"/>
              <a:t/>
            </a:r>
            <a:br>
              <a:rPr lang="he-IL" sz="1800" dirty="0"/>
            </a:br>
            <a:endParaRPr lang="he-IL" sz="1800" dirty="0"/>
          </a:p>
        </p:txBody>
      </p:sp>
      <p:pic>
        <p:nvPicPr>
          <p:cNvPr id="2050" name="Picture 2" descr="C:\Users\User\AppData\Local\Microsoft\Windows\Temporary Internet Files\Content.IE5\61FYAIJ9\MC90039759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1" y="4293096"/>
            <a:ext cx="3192838"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8286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פנה השמש">
  <a:themeElements>
    <a:clrScheme name="יושר">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מפנה השמש">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מפנה השמש">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749</TotalTime>
  <Words>499</Words>
  <Application>Microsoft Office PowerPoint</Application>
  <PresentationFormat>‫הצגה על המסך (4:3)</PresentationFormat>
  <Paragraphs>48</Paragraphs>
  <Slides>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8</vt:i4>
      </vt:variant>
    </vt:vector>
  </HeadingPairs>
  <TitlesOfParts>
    <vt:vector size="13" baseType="lpstr">
      <vt:lpstr>Arial</vt:lpstr>
      <vt:lpstr>Gill Sans MT</vt:lpstr>
      <vt:lpstr>Verdana</vt:lpstr>
      <vt:lpstr>Wingdings 2</vt:lpstr>
      <vt:lpstr>מפנה השמש</vt:lpstr>
      <vt:lpstr>כיבוד הורים  תחום הדעת: משנה כיתה: ז</vt:lpstr>
      <vt:lpstr>      תלמידות יקרות!  בשיעור זה נעסוק בארבעת הנושאים הבאים:  כיבוד ומורא הורים וטעמם  שכר מצות כבוד הורים  סיפורו של רבי יהושוע בן אלם  עד היכן כבוד ומורא הורים?    </vt:lpstr>
      <vt:lpstr>כיבוד ומורא הורים וטעמם</vt:lpstr>
      <vt:lpstr>שכר מצות כבוד הורים</vt:lpstr>
      <vt:lpstr>ספורו של רבי יהושוע בן אלם </vt:lpstr>
      <vt:lpstr>              אל ננס הקצב ואמרו לו: "רבי יהושע בן אלם מבקש לראות אותך!" אמר להם ננס: "מי אנוכי ומי אבותי, שרבי יהושע מבקש לראות אותי?! לא יתכן הדבר, אלא בודאי מלגלגים אתם עלי, לא אבוא עמכם!" הפצירו בו שוב ושוב שיבוא, אך ננס היה משוכנע כי שקר בפיהם, אך לצון חומדים הם לו...  חזרו השליחים לרבי יהושע ואמרו לו: "אתה אור לישראל ואור לעינינו, עטרת ראשנו, ומה לך ולקצב גס זה, והוא אף סירב ללכת עמנו!" אמר להם: "תדעו שלא אשב, עד שאראה אותו!"   הלך רבי יהושע בעצמו אל ננס הקצב, וכראות ננס את רבי יהושע, נפל על פניו ואמר ביראת כבוד: "מה יום מיומיים שעטרת ישראל בא לפני עבדו?!", אמר לו רבי יהושע: "שאלה לי אליך. אמור נא לי, מה מעשיך ומה מלאכתך?" אמר לו: "אדוני, קצב אני, ויש לי אב ואם זקנים, ואינם יכולים לעמוד על רגליהם, ובכל יום ויום אני מלבישם ומאכילם ורוחצם בידי". מיד עמד רבי יהושע ונשקו על ראשו ואמר לו: "בני אשריך ואשרי גורלך, ומה טוב ומה נעים ואשרי חלקי, שזכיתי להיות חברך בגן עדן!"   (מתוך סדר הדורות סדר תנאים ואמוראים עמוד 196)   </vt:lpstr>
      <vt:lpstr>עד היכן כבוד ומורא הורים?</vt:lpstr>
      <vt:lpstr>             כתבי:  א. כיצד כיבד דמא בן נתינא את אביו?  ב. האם זה היה קל לו לעשות זאת? מדוע?  ג. מה השכר שקיבל על כך דמא בן נתינא?    לסכום השעור:  כתבי מה למדת היום על מצוות כיבוד ומורא הורים?   </vt:lpstr>
    </vt:vector>
  </TitlesOfParts>
  <Company>Manhi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כיבוד הורים</dc:title>
  <dc:creator>User</dc:creator>
  <cp:lastModifiedBy>tova</cp:lastModifiedBy>
  <cp:revision>55</cp:revision>
  <dcterms:created xsi:type="dcterms:W3CDTF">2012-12-31T17:45:35Z</dcterms:created>
  <dcterms:modified xsi:type="dcterms:W3CDTF">2017-11-20T19:52:15Z</dcterms:modified>
</cp:coreProperties>
</file>